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0" r:id="rId2"/>
    <p:sldId id="331" r:id="rId3"/>
    <p:sldId id="332" r:id="rId4"/>
    <p:sldId id="333" r:id="rId5"/>
    <p:sldId id="334" r:id="rId6"/>
    <p:sldId id="335" r:id="rId7"/>
    <p:sldId id="337" r:id="rId8"/>
    <p:sldId id="336" r:id="rId9"/>
    <p:sldId id="338" r:id="rId10"/>
    <p:sldId id="339" r:id="rId11"/>
    <p:sldId id="341" r:id="rId12"/>
    <p:sldId id="342" r:id="rId13"/>
    <p:sldId id="343" r:id="rId14"/>
    <p:sldId id="344" r:id="rId15"/>
    <p:sldId id="346" r:id="rId16"/>
    <p:sldId id="345"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AB8"/>
    <a:srgbClr val="D28C79"/>
    <a:srgbClr val="E73A1C"/>
    <a:srgbClr val="FFFFFF"/>
    <a:srgbClr val="AC6672"/>
    <a:srgbClr val="534544"/>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59" autoAdjust="0"/>
    <p:restoredTop sz="83019" autoAdjust="0"/>
  </p:normalViewPr>
  <p:slideViewPr>
    <p:cSldViewPr snapToGrid="0">
      <p:cViewPr>
        <p:scale>
          <a:sx n="100" d="100"/>
          <a:sy n="100" d="100"/>
        </p:scale>
        <p:origin x="228" y="30"/>
      </p:cViewPr>
      <p:guideLst/>
    </p:cSldViewPr>
  </p:slideViewPr>
  <p:notesTextViewPr>
    <p:cViewPr>
      <p:scale>
        <a:sx n="1" d="1"/>
        <a:sy n="1" d="1"/>
      </p:scale>
      <p:origin x="0" y="0"/>
    </p:cViewPr>
  </p:notesTextViewPr>
  <p:notesViewPr>
    <p:cSldViewPr snapToGrid="0">
      <p:cViewPr varScale="1">
        <p:scale>
          <a:sx n="85" d="100"/>
          <a:sy n="85"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C28E5-2D16-4EAC-B392-110BD3F97A26}" type="datetimeFigureOut">
              <a:rPr lang="zh-CN" altLang="en-US" smtClean="0"/>
              <a:t>2018/5/23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F7F50-5052-45EC-B59D-7EB52115257A}" type="slidenum">
              <a:rPr lang="zh-CN" altLang="en-US" smtClean="0"/>
              <a:t>‹#›</a:t>
            </a:fld>
            <a:endParaRPr lang="zh-CN" altLang="en-US"/>
          </a:p>
        </p:txBody>
      </p:sp>
    </p:spTree>
    <p:extLst>
      <p:ext uri="{BB962C8B-B14F-4D97-AF65-F5344CB8AC3E}">
        <p14:creationId xmlns:p14="http://schemas.microsoft.com/office/powerpoint/2010/main" val="135182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a:t>
            </a:fld>
            <a:endParaRPr lang="zh-CN" altLang="en-US"/>
          </a:p>
        </p:txBody>
      </p:sp>
    </p:spTree>
    <p:extLst>
      <p:ext uri="{BB962C8B-B14F-4D97-AF65-F5344CB8AC3E}">
        <p14:creationId xmlns:p14="http://schemas.microsoft.com/office/powerpoint/2010/main" val="2852883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接下来是目标检测模型</a:t>
            </a:r>
            <a:r>
              <a:rPr lang="en-US" altLang="zh-CN" dirty="0" smtClean="0"/>
              <a:t>:</a:t>
            </a:r>
            <a:br>
              <a:rPr lang="en-US" altLang="zh-CN" dirty="0" smtClean="0"/>
            </a:br>
            <a:r>
              <a:rPr lang="en-US" altLang="zh-CN" dirty="0" smtClean="0"/>
              <a:t>YOLO</a:t>
            </a:r>
            <a:r>
              <a:rPr lang="zh-CN" altLang="en-US" dirty="0" smtClean="0"/>
              <a:t>，一种典型的不基于建议区域的目标识别模型。特点是：</a:t>
            </a:r>
            <a:r>
              <a:rPr lang="en-US" altLang="zh-CN" dirty="0" smtClean="0"/>
              <a:t>1.</a:t>
            </a:r>
            <a:r>
              <a:rPr lang="zh-CN" altLang="en-US" dirty="0" smtClean="0"/>
              <a:t>独立的卷积神经网络；</a:t>
            </a:r>
            <a:r>
              <a:rPr lang="en-US" altLang="zh-CN" dirty="0" smtClean="0"/>
              <a:t>2.</a:t>
            </a:r>
            <a:r>
              <a:rPr lang="zh-CN" altLang="en-US" dirty="0" smtClean="0"/>
              <a:t>对于每个检测区域同时估计边界与类别的概率。</a:t>
            </a:r>
            <a:endParaRPr lang="en-US" altLang="zh-CN" dirty="0" smtClean="0"/>
          </a:p>
          <a:p>
            <a:r>
              <a:rPr lang="zh-CN" altLang="en-US" dirty="0" smtClean="0"/>
              <a:t>具体的识别过程：</a:t>
            </a:r>
            <a:r>
              <a:rPr lang="en-US" altLang="zh-CN" dirty="0" smtClean="0"/>
              <a:t>1.</a:t>
            </a:r>
            <a:r>
              <a:rPr lang="zh-CN" altLang="en-US" dirty="0" smtClean="0"/>
              <a:t>先将图像进行尺度变换，并分为若干大小相等的图像块；</a:t>
            </a:r>
            <a:r>
              <a:rPr lang="en-US" altLang="zh-CN" dirty="0" smtClean="0"/>
              <a:t>2.</a:t>
            </a:r>
            <a:r>
              <a:rPr lang="en-US" altLang="zh-CN" baseline="0" dirty="0" smtClean="0"/>
              <a:t> </a:t>
            </a:r>
            <a:r>
              <a:rPr lang="zh-CN" altLang="en-US" baseline="0" dirty="0" smtClean="0"/>
              <a:t>分别对每个图像块进行类别预测，并产生盒边界；</a:t>
            </a:r>
            <a:r>
              <a:rPr lang="en-US" altLang="zh-CN" baseline="0" dirty="0" smtClean="0"/>
              <a:t>3.</a:t>
            </a:r>
            <a:r>
              <a:rPr lang="zh-CN" altLang="en-US" baseline="0" dirty="0" smtClean="0"/>
              <a:t>通过盒边界的置信度和分类的概率来完成目标识别。</a:t>
            </a:r>
            <a:r>
              <a:rPr lang="en-US" altLang="zh-CN" baseline="0" dirty="0" smtClean="0"/>
              <a:t>4.</a:t>
            </a:r>
            <a:r>
              <a:rPr lang="zh-CN" altLang="en-US" baseline="0" dirty="0" smtClean="0"/>
              <a:t>把输出的定位和类别映射回原图，输出最终结果。</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10</a:t>
            </a:fld>
            <a:endParaRPr lang="zh-CN" altLang="en-US"/>
          </a:p>
        </p:txBody>
      </p:sp>
    </p:spTree>
    <p:extLst>
      <p:ext uri="{BB962C8B-B14F-4D97-AF65-F5344CB8AC3E}">
        <p14:creationId xmlns:p14="http://schemas.microsoft.com/office/powerpoint/2010/main" val="257313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YOLO</a:t>
            </a:r>
            <a:r>
              <a:rPr lang="zh-CN" altLang="en-US" dirty="0" smtClean="0"/>
              <a:t>的网络模型：一个独立的卷积神经网络模型，拥有</a:t>
            </a:r>
            <a:r>
              <a:rPr lang="en-US" altLang="zh-CN" dirty="0" smtClean="0"/>
              <a:t>24</a:t>
            </a:r>
            <a:r>
              <a:rPr lang="zh-CN" altLang="en-US" dirty="0" smtClean="0"/>
              <a:t>个卷积层，两个全连接层，还有一些交替的</a:t>
            </a:r>
            <a:r>
              <a:rPr lang="en-US" altLang="zh-CN" dirty="0" smtClean="0"/>
              <a:t>1</a:t>
            </a:r>
            <a:r>
              <a:rPr lang="zh-CN" altLang="en-US" dirty="0" smtClean="0"/>
              <a:t>*</a:t>
            </a:r>
            <a:r>
              <a:rPr lang="en-US" altLang="zh-CN" dirty="0" smtClean="0"/>
              <a:t>1</a:t>
            </a:r>
            <a:r>
              <a:rPr lang="zh-CN" altLang="en-US" dirty="0" smtClean="0"/>
              <a:t>卷积层，用于减少特征图的参数数量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11</a:t>
            </a:fld>
            <a:endParaRPr lang="zh-CN" altLang="en-US"/>
          </a:p>
        </p:txBody>
      </p:sp>
    </p:spTree>
    <p:extLst>
      <p:ext uri="{BB962C8B-B14F-4D97-AF65-F5344CB8AC3E}">
        <p14:creationId xmlns:p14="http://schemas.microsoft.com/office/powerpoint/2010/main" val="3621468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a:t>
            </a:r>
            <a:endParaRPr lang="en-US" altLang="zh-CN" dirty="0" smtClean="0"/>
          </a:p>
          <a:p>
            <a:r>
              <a:rPr lang="zh-CN" altLang="en-US" dirty="0" smtClean="0"/>
              <a:t>主</a:t>
            </a:r>
            <a:r>
              <a:rPr lang="en-US" altLang="zh-CN" dirty="0" smtClean="0"/>
              <a:t>AUV</a:t>
            </a:r>
          </a:p>
          <a:p>
            <a:r>
              <a:rPr lang="en-US" altLang="zh-CN" dirty="0" smtClean="0"/>
              <a:t>1. </a:t>
            </a:r>
            <a:r>
              <a:rPr lang="zh-CN" altLang="en-US" dirty="0" smtClean="0"/>
              <a:t>使用</a:t>
            </a:r>
            <a:r>
              <a:rPr lang="en-US" altLang="zh-CN" dirty="0" smtClean="0"/>
              <a:t>Cyclops</a:t>
            </a:r>
            <a:r>
              <a:rPr lang="zh-CN" altLang="en-US" dirty="0" smtClean="0"/>
              <a:t>这种潜水设备作为主</a:t>
            </a:r>
            <a:r>
              <a:rPr lang="en-US" altLang="zh-CN" dirty="0" smtClean="0"/>
              <a:t>AUV</a:t>
            </a:r>
          </a:p>
          <a:p>
            <a:r>
              <a:rPr lang="en-US" altLang="zh-CN" dirty="0" smtClean="0"/>
              <a:t>2. </a:t>
            </a:r>
            <a:r>
              <a:rPr lang="zh-CN" altLang="en-US" dirty="0" smtClean="0"/>
              <a:t>配备双频识别声呐</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 </a:t>
            </a:r>
            <a:r>
              <a:rPr lang="zh-CN" altLang="en-US" dirty="0" smtClean="0"/>
              <a:t>速率是</a:t>
            </a:r>
            <a:r>
              <a:rPr lang="en-US" altLang="zh-CN" dirty="0" smtClean="0"/>
              <a:t>5fps</a:t>
            </a:r>
            <a:r>
              <a:rPr lang="zh-CN" altLang="en-US" dirty="0" smtClean="0"/>
              <a:t>，获取的图像分辨率是</a:t>
            </a: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512 x 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rPr>
              <a:t>Small ROV: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smtClean="0">
                <a:solidFill>
                  <a:schemeClr val="bg1">
                    <a:lumMod val="50000"/>
                  </a:schemeClr>
                </a:solidFill>
                <a:latin typeface="Times New Roman" panose="02020603050405020304" pitchFamily="18" charset="0"/>
                <a:cs typeface="Times New Roman" panose="02020603050405020304" pitchFamily="18" charset="0"/>
              </a:rPr>
              <a:t>位置处于前视声呐的视场范围中，位置可以人为更改，</a:t>
            </a:r>
            <a:endParaRPr kumimoji="1" lang="en-US" altLang="zh-CN" sz="1200" b="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12</a:t>
            </a:fld>
            <a:endParaRPr lang="zh-CN" altLang="en-US"/>
          </a:p>
        </p:txBody>
      </p:sp>
    </p:spTree>
    <p:extLst>
      <p:ext uri="{BB962C8B-B14F-4D97-AF65-F5344CB8AC3E}">
        <p14:creationId xmlns:p14="http://schemas.microsoft.com/office/powerpoint/2010/main" val="981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训练过程：利用</a:t>
            </a:r>
            <a:r>
              <a:rPr lang="en-US" altLang="zh-CN" dirty="0" smtClean="0"/>
              <a:t>1607</a:t>
            </a:r>
            <a:r>
              <a:rPr lang="zh-CN" altLang="en-US" dirty="0" smtClean="0"/>
              <a:t>张声呐图像训练</a:t>
            </a:r>
            <a:r>
              <a:rPr lang="en-US" altLang="zh-CN" dirty="0" smtClean="0"/>
              <a:t>YOLO</a:t>
            </a:r>
            <a:r>
              <a:rPr lang="zh-CN" altLang="en-US" dirty="0" smtClean="0"/>
              <a:t>模型，训练的损失大概在</a:t>
            </a:r>
            <a:r>
              <a:rPr lang="en-US" altLang="zh-CN" dirty="0" smtClean="0"/>
              <a:t>5000</a:t>
            </a:r>
            <a:r>
              <a:rPr lang="zh-CN" altLang="en-US" dirty="0" smtClean="0"/>
              <a:t>次迭代之后降到最低点。</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13</a:t>
            </a:fld>
            <a:endParaRPr lang="zh-CN" altLang="en-US"/>
          </a:p>
        </p:txBody>
      </p:sp>
    </p:spTree>
    <p:extLst>
      <p:ext uri="{BB962C8B-B14F-4D97-AF65-F5344CB8AC3E}">
        <p14:creationId xmlns:p14="http://schemas.microsoft.com/office/powerpoint/2010/main" val="409807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目标识别：利用</a:t>
            </a:r>
            <a:r>
              <a:rPr lang="en-US" altLang="zh-CN" dirty="0" smtClean="0"/>
              <a:t>YOLO</a:t>
            </a:r>
            <a:r>
              <a:rPr lang="zh-CN" altLang="en-US" dirty="0" smtClean="0"/>
              <a:t>进行</a:t>
            </a:r>
            <a:r>
              <a:rPr lang="en-US" altLang="zh-CN" dirty="0" smtClean="0"/>
              <a:t>1000</a:t>
            </a:r>
            <a:r>
              <a:rPr lang="zh-CN" altLang="en-US" dirty="0" smtClean="0"/>
              <a:t>张声呐图像的检测。这个过程存在于后期的检测过程中。对照组设置了一个基于滑动窗口的目标检测算法，比较了检测速率。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14</a:t>
            </a:fld>
            <a:endParaRPr lang="zh-CN" altLang="en-US"/>
          </a:p>
        </p:txBody>
      </p:sp>
    </p:spTree>
    <p:extLst>
      <p:ext uri="{BB962C8B-B14F-4D97-AF65-F5344CB8AC3E}">
        <p14:creationId xmlns:p14="http://schemas.microsoft.com/office/powerpoint/2010/main" val="4123501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目标识别：利用</a:t>
            </a:r>
            <a:r>
              <a:rPr lang="en-US" altLang="zh-CN" dirty="0" smtClean="0"/>
              <a:t>YOLO</a:t>
            </a:r>
            <a:r>
              <a:rPr lang="zh-CN" altLang="en-US" dirty="0" smtClean="0"/>
              <a:t>进行</a:t>
            </a:r>
            <a:r>
              <a:rPr lang="en-US" altLang="zh-CN" dirty="0" smtClean="0"/>
              <a:t>1000</a:t>
            </a:r>
            <a:r>
              <a:rPr lang="zh-CN" altLang="en-US" dirty="0" smtClean="0"/>
              <a:t>张声呐图像的检测。这个过程存在于后期的检测过程中。对照组设置了一个基于滑动窗口的目标检测算法，比较了检测速率。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15</a:t>
            </a:fld>
            <a:endParaRPr lang="zh-CN" altLang="en-US"/>
          </a:p>
        </p:txBody>
      </p:sp>
    </p:spTree>
    <p:extLst>
      <p:ext uri="{BB962C8B-B14F-4D97-AF65-F5344CB8AC3E}">
        <p14:creationId xmlns:p14="http://schemas.microsoft.com/office/powerpoint/2010/main" val="115744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未来的工作重心：</a:t>
            </a:r>
            <a:endParaRPr lang="en-US" altLang="zh-CN" dirty="0" smtClean="0"/>
          </a:p>
          <a:p>
            <a:r>
              <a:rPr lang="en-US" altLang="zh-CN" dirty="0" smtClean="0"/>
              <a:t>1.</a:t>
            </a:r>
            <a:r>
              <a:rPr lang="zh-CN" altLang="en-US" dirty="0" smtClean="0"/>
              <a:t>在健全的数据集的基础上，能够进行真正的海上试验。</a:t>
            </a:r>
            <a:endParaRPr lang="en-US" altLang="zh-CN" dirty="0" smtClean="0"/>
          </a:p>
          <a:p>
            <a:r>
              <a:rPr lang="en-US" altLang="zh-CN" dirty="0" smtClean="0"/>
              <a:t>2.</a:t>
            </a:r>
            <a:r>
              <a:rPr lang="zh-CN" altLang="en-US" dirty="0" smtClean="0"/>
              <a:t>海事设备中没很少能够有条件直接使用常规的计算机设备，但是嵌入式设备的速度也没办法满足需求，因此需要经过特殊设计的移动嵌入式设备来支持这种水下作业。</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16</a:t>
            </a:fld>
            <a:endParaRPr lang="zh-CN" altLang="en-US"/>
          </a:p>
        </p:txBody>
      </p:sp>
    </p:spTree>
    <p:extLst>
      <p:ext uri="{BB962C8B-B14F-4D97-AF65-F5344CB8AC3E}">
        <p14:creationId xmlns:p14="http://schemas.microsoft.com/office/powerpoint/2010/main" val="18688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水下机器人：过去数十年不断发展；但是关节处的体积和质量限制了他们的移动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代理水下交通工具系统：</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水下自动交通工具（</a:t>
            </a:r>
            <a:r>
              <a:rPr lang="en-US" altLang="zh-CN" dirty="0" smtClean="0"/>
              <a:t>AUV</a:t>
            </a:r>
            <a:r>
              <a:rPr lang="zh-CN" altLang="en-US" dirty="0" smtClean="0"/>
              <a:t>）：配有传感器，和前视声呐</a:t>
            </a:r>
          </a:p>
          <a:p>
            <a:r>
              <a:rPr lang="en-US" altLang="zh-CN" dirty="0" smtClean="0"/>
              <a:t>2.</a:t>
            </a:r>
            <a:r>
              <a:rPr lang="zh-CN" altLang="en-US" dirty="0" smtClean="0"/>
              <a:t>包括小型的遥控水下交通工具</a:t>
            </a:r>
            <a:r>
              <a:rPr lang="en-US" altLang="zh-CN" dirty="0" smtClean="0"/>
              <a:t>(ROV)</a:t>
            </a:r>
            <a:r>
              <a:rPr lang="zh-CN" altLang="en-US" dirty="0" smtClean="0"/>
              <a:t>：可以进行一些细节操作，比如水下无臂操作或者遥控代理装置的对接</a:t>
            </a:r>
            <a:endParaRPr lang="en-US" altLang="zh-CN" dirty="0" smtClean="0"/>
          </a:p>
          <a:p>
            <a:r>
              <a:rPr lang="en-US" altLang="zh-CN" dirty="0" smtClean="0"/>
              <a:t>3.</a:t>
            </a:r>
            <a:r>
              <a:rPr lang="zh-CN" altLang="en-US" dirty="0" smtClean="0"/>
              <a:t>在水下代理装置上部署了实时的目标检测网络，应用了</a:t>
            </a:r>
            <a:r>
              <a:rPr lang="en-US" altLang="zh-CN" dirty="0" smtClean="0"/>
              <a:t>YOLO</a:t>
            </a:r>
            <a:r>
              <a:rPr lang="zh-CN" altLang="en-US" dirty="0" smtClean="0"/>
              <a:t>算法</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2</a:t>
            </a:fld>
            <a:endParaRPr lang="zh-CN" altLang="en-US"/>
          </a:p>
        </p:txBody>
      </p:sp>
    </p:spTree>
    <p:extLst>
      <p:ext uri="{BB962C8B-B14F-4D97-AF65-F5344CB8AC3E}">
        <p14:creationId xmlns:p14="http://schemas.microsoft.com/office/powerpoint/2010/main" val="68396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代理系统示意图</a:t>
            </a:r>
            <a:endParaRPr lang="en-US" altLang="zh-CN" dirty="0" smtClean="0"/>
          </a:p>
          <a:p>
            <a:r>
              <a:rPr lang="zh-CN" altLang="en-US" dirty="0" smtClean="0"/>
              <a:t>主</a:t>
            </a:r>
            <a:r>
              <a:rPr lang="en-US" altLang="zh-CN" dirty="0" smtClean="0"/>
              <a:t>AUV</a:t>
            </a:r>
            <a:r>
              <a:rPr lang="zh-CN" altLang="en-US" dirty="0" smtClean="0"/>
              <a:t>：配备了传感器和前视声呐</a:t>
            </a:r>
            <a:endParaRPr lang="en-US" altLang="zh-CN" dirty="0" smtClean="0"/>
          </a:p>
          <a:p>
            <a:r>
              <a:rPr lang="zh-CN" altLang="en-US" dirty="0" smtClean="0"/>
              <a:t>远端的</a:t>
            </a:r>
            <a:r>
              <a:rPr lang="en-US" altLang="zh-CN" dirty="0" smtClean="0"/>
              <a:t>ROV</a:t>
            </a:r>
            <a:r>
              <a:rPr lang="zh-CN" altLang="en-US" dirty="0" smtClean="0"/>
              <a:t>：处理更为细节的操作</a:t>
            </a:r>
            <a:endParaRPr lang="en-US" altLang="zh-CN" dirty="0" smtClean="0"/>
          </a:p>
          <a:p>
            <a:r>
              <a:rPr lang="en-US" altLang="zh-CN" dirty="0" smtClean="0"/>
              <a:t>ROV</a:t>
            </a:r>
            <a:r>
              <a:rPr lang="zh-CN" altLang="en-US" dirty="0" smtClean="0"/>
              <a:t>通过铰链跟主</a:t>
            </a:r>
            <a:r>
              <a:rPr lang="en-US" altLang="zh-CN" dirty="0" smtClean="0"/>
              <a:t>AUV</a:t>
            </a:r>
            <a:r>
              <a:rPr lang="zh-CN" altLang="en-US" dirty="0" smtClean="0"/>
              <a:t>链接在一起。</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3</a:t>
            </a:fld>
            <a:endParaRPr lang="zh-CN" altLang="en-US"/>
          </a:p>
        </p:txBody>
      </p:sp>
    </p:spTree>
    <p:extLst>
      <p:ext uri="{BB962C8B-B14F-4D97-AF65-F5344CB8AC3E}">
        <p14:creationId xmlns:p14="http://schemas.microsoft.com/office/powerpoint/2010/main" val="176250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背景知识：</a:t>
            </a:r>
            <a:endParaRPr lang="en-US" altLang="zh-CN" dirty="0" smtClean="0"/>
          </a:p>
          <a:p>
            <a:r>
              <a:rPr lang="zh-CN" altLang="en-US" dirty="0" smtClean="0"/>
              <a:t>前视声呐：通过主动声呐的方式生成，通常比光学图像具有更长的视觉范围。图像里存在明显的前景背景阴影的区别，传统的声呐图像处理方法往往通过区分这三种特征对声呐图像进行处理。文中提到：图像拓扑在不同的高度和角度会呈现不同的形态，因此传统的图像处理方法提取这些有效信息较为困难。</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4</a:t>
            </a:fld>
            <a:endParaRPr lang="zh-CN" altLang="en-US"/>
          </a:p>
        </p:txBody>
      </p:sp>
    </p:spTree>
    <p:extLst>
      <p:ext uri="{BB962C8B-B14F-4D97-AF65-F5344CB8AC3E}">
        <p14:creationId xmlns:p14="http://schemas.microsoft.com/office/powerpoint/2010/main" val="97875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背景知识：</a:t>
            </a:r>
            <a:endParaRPr lang="en-US" altLang="zh-CN" dirty="0" smtClean="0"/>
          </a:p>
          <a:p>
            <a:r>
              <a:rPr lang="zh-CN" altLang="en-US" dirty="0" smtClean="0"/>
              <a:t>卷积神经网络及分类器：</a:t>
            </a:r>
            <a:endParaRPr lang="en-US" altLang="zh-CN" dirty="0" smtClean="0"/>
          </a:p>
          <a:p>
            <a:r>
              <a:rPr lang="zh-CN" altLang="en-US" dirty="0" smtClean="0"/>
              <a:t>传统图像处理方法：利用特征匹配寻找兴趣区域；低级别的特征都是特定的形状或者经过特定的算法进行后处理</a:t>
            </a:r>
            <a:r>
              <a:rPr lang="en-US" altLang="zh-CN" dirty="0" smtClean="0"/>
              <a:t>;</a:t>
            </a:r>
          </a:p>
          <a:p>
            <a:r>
              <a:rPr lang="zh-CN" altLang="en-US" dirty="0" smtClean="0"/>
              <a:t>卷积神经网络：通过训练来确定高级特征；随着层数增加，特征等级增肌；通常被认为是黑盒方法，没有合适的数学或者逻辑解释。</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5</a:t>
            </a:fld>
            <a:endParaRPr lang="zh-CN" altLang="en-US"/>
          </a:p>
        </p:txBody>
      </p:sp>
    </p:spTree>
    <p:extLst>
      <p:ext uri="{BB962C8B-B14F-4D97-AF65-F5344CB8AC3E}">
        <p14:creationId xmlns:p14="http://schemas.microsoft.com/office/powerpoint/2010/main" val="71065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目标检测：</a:t>
            </a:r>
            <a:endParaRPr lang="en-US" altLang="zh-CN" dirty="0" smtClean="0"/>
          </a:p>
          <a:p>
            <a:r>
              <a:rPr lang="zh-CN" altLang="en-US" dirty="0" smtClean="0"/>
              <a:t>尺度不变的特征</a:t>
            </a:r>
            <a:r>
              <a:rPr lang="zh-CN" altLang="en-US" dirty="0" smtClean="0"/>
              <a:t>转换 和</a:t>
            </a:r>
            <a:r>
              <a:rPr lang="zh-CN" altLang="en-US" baseline="0" dirty="0" smtClean="0"/>
              <a:t> 梯度的直方图 准确性低下</a:t>
            </a:r>
            <a:endParaRPr lang="en-US" altLang="zh-CN" baseline="0" dirty="0" smtClean="0"/>
          </a:p>
          <a:p>
            <a:r>
              <a:rPr lang="zh-CN" altLang="en-US" baseline="0" dirty="0" smtClean="0"/>
              <a:t>基于卷积神经网络的目标检测算法：空间金字塔池化，</a:t>
            </a:r>
            <a:r>
              <a:rPr lang="en-US" altLang="zh-CN" baseline="0" dirty="0" smtClean="0"/>
              <a:t>R-CNN</a:t>
            </a:r>
            <a:r>
              <a:rPr lang="zh-CN" altLang="en-US" baseline="0" dirty="0" smtClean="0"/>
              <a:t>系列：由于每次识别需要生成很多的建议区域，因此这些方法的实时性较低。</a:t>
            </a:r>
            <a:endParaRPr lang="en-US" altLang="zh-CN" baseline="0"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6</a:t>
            </a:fld>
            <a:endParaRPr lang="zh-CN" altLang="en-US"/>
          </a:p>
        </p:txBody>
      </p:sp>
    </p:spTree>
    <p:extLst>
      <p:ext uri="{BB962C8B-B14F-4D97-AF65-F5344CB8AC3E}">
        <p14:creationId xmlns:p14="http://schemas.microsoft.com/office/powerpoint/2010/main" val="193943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具体的实施过程：将实时的水下目标检测策略应用到了遥控的</a:t>
            </a:r>
            <a:r>
              <a:rPr lang="en-US" altLang="zh-CN" dirty="0" smtClean="0"/>
              <a:t>ROV</a:t>
            </a:r>
            <a:r>
              <a:rPr lang="zh-CN" altLang="en-US" dirty="0" smtClean="0"/>
              <a:t>上，主要分为设计预训练的分类网络，并应用到目标识别网络上</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7</a:t>
            </a:fld>
            <a:endParaRPr lang="zh-CN" altLang="en-US"/>
          </a:p>
        </p:txBody>
      </p:sp>
    </p:spTree>
    <p:extLst>
      <p:ext uri="{BB962C8B-B14F-4D97-AF65-F5344CB8AC3E}">
        <p14:creationId xmlns:p14="http://schemas.microsoft.com/office/powerpoint/2010/main" val="59101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先看一下预训练网络：</a:t>
            </a:r>
            <a:endParaRPr lang="en-US" altLang="zh-CN" dirty="0" smtClean="0"/>
          </a:p>
          <a:p>
            <a:r>
              <a:rPr lang="zh-CN" altLang="en-US" dirty="0" smtClean="0"/>
              <a:t>模型使用了</a:t>
            </a:r>
            <a:r>
              <a:rPr lang="en-US" altLang="zh-CN" dirty="0" smtClean="0"/>
              <a:t>DRM</a:t>
            </a:r>
            <a:r>
              <a:rPr lang="zh-CN" altLang="en-US" dirty="0" smtClean="0"/>
              <a:t>，一种基于</a:t>
            </a:r>
            <a:r>
              <a:rPr lang="en-US" altLang="zh-CN" dirty="0" smtClean="0"/>
              <a:t>C</a:t>
            </a:r>
            <a:r>
              <a:rPr lang="zh-CN" altLang="en-US" dirty="0" smtClean="0"/>
              <a:t>的神经网络框架；训练数据来自真实的海事数据</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8</a:t>
            </a:fld>
            <a:endParaRPr lang="zh-CN" altLang="en-US"/>
          </a:p>
        </p:txBody>
      </p:sp>
    </p:spTree>
    <p:extLst>
      <p:ext uri="{BB962C8B-B14F-4D97-AF65-F5344CB8AC3E}">
        <p14:creationId xmlns:p14="http://schemas.microsoft.com/office/powerpoint/2010/main" val="183724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训练集预处理：</a:t>
            </a:r>
            <a:endParaRPr lang="en-US" altLang="zh-CN" dirty="0" smtClean="0"/>
          </a:p>
          <a:p>
            <a:r>
              <a:rPr lang="en-US" altLang="zh-CN" dirty="0" smtClean="0"/>
              <a:t>1.2000</a:t>
            </a:r>
            <a:r>
              <a:rPr lang="zh-CN" altLang="en-US" dirty="0" smtClean="0"/>
              <a:t>张原始的声呐图像</a:t>
            </a:r>
            <a:r>
              <a:rPr lang="zh-CN" altLang="en-US" baseline="0" dirty="0" smtClean="0"/>
              <a:t>，随机选取</a:t>
            </a:r>
            <a:r>
              <a:rPr lang="en-US" altLang="zh-CN" baseline="0" dirty="0" smtClean="0"/>
              <a:t>1000</a:t>
            </a:r>
            <a:r>
              <a:rPr lang="zh-CN" altLang="en-US" baseline="0" dirty="0" smtClean="0"/>
              <a:t>张，每一张分别标记前景和背景，进行模型的分类训练；在训练的过程中发现，随着正样本的增多，分类的错误率逐渐降低；</a:t>
            </a:r>
            <a:endParaRPr lang="en-US" altLang="zh-CN" dirty="0" smtClean="0"/>
          </a:p>
          <a:p>
            <a:r>
              <a:rPr lang="zh-CN" altLang="en-US" dirty="0" smtClean="0"/>
              <a:t>所以这里采用了一种特殊的数据集制定的策略，在一定范围内尽量多的使用前景目标物</a:t>
            </a:r>
            <a:endParaRPr lang="zh-CN" altLang="en-US" dirty="0"/>
          </a:p>
        </p:txBody>
      </p:sp>
      <p:sp>
        <p:nvSpPr>
          <p:cNvPr id="4" name="灯片编号占位符 3"/>
          <p:cNvSpPr>
            <a:spLocks noGrp="1"/>
          </p:cNvSpPr>
          <p:nvPr>
            <p:ph type="sldNum" sz="quarter" idx="10"/>
          </p:nvPr>
        </p:nvSpPr>
        <p:spPr/>
        <p:txBody>
          <a:bodyPr/>
          <a:lstStyle/>
          <a:p>
            <a:fld id="{8CDF7F50-5052-45EC-B59D-7EB52115257A}" type="slidenum">
              <a:rPr lang="zh-CN" altLang="en-US" smtClean="0"/>
              <a:t>9</a:t>
            </a:fld>
            <a:endParaRPr lang="zh-CN" altLang="en-US"/>
          </a:p>
        </p:txBody>
      </p:sp>
    </p:spTree>
    <p:extLst>
      <p:ext uri="{BB962C8B-B14F-4D97-AF65-F5344CB8AC3E}">
        <p14:creationId xmlns:p14="http://schemas.microsoft.com/office/powerpoint/2010/main" val="24633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290710" y="2748574"/>
            <a:ext cx="9250576" cy="954103"/>
          </a:xfrm>
          <a:prstGeom prst="rect">
            <a:avLst/>
          </a:prstGeom>
          <a:noFill/>
        </p:spPr>
        <p:txBody>
          <a:bodyPr wrap="square" lIns="91436" tIns="45718" rIns="91436" bIns="45718" rtlCol="0">
            <a:spAutoFit/>
          </a:bodyPr>
          <a:lstStyle/>
          <a:p>
            <a:pPr algn="ctr"/>
            <a:r>
              <a:rPr kumimoji="1" lang="en-US" altLang="zh-CN" sz="2800" b="1" dirty="0">
                <a:solidFill>
                  <a:schemeClr val="bg1"/>
                </a:solidFill>
                <a:latin typeface="Times New Roman" panose="02020603050405020304" pitchFamily="18" charset="0"/>
                <a:cs typeface="Times New Roman" panose="02020603050405020304" pitchFamily="18" charset="0"/>
              </a:rPr>
              <a:t>Convolutional Neural Network-based Real-time ROV</a:t>
            </a:r>
          </a:p>
          <a:p>
            <a:pPr algn="ctr"/>
            <a:r>
              <a:rPr kumimoji="1" lang="en-US" altLang="zh-CN" sz="2800" b="1" dirty="0">
                <a:solidFill>
                  <a:schemeClr val="bg1"/>
                </a:solidFill>
                <a:latin typeface="Times New Roman" panose="02020603050405020304" pitchFamily="18" charset="0"/>
                <a:cs typeface="Times New Roman" panose="02020603050405020304" pitchFamily="18" charset="0"/>
              </a:rPr>
              <a:t>Detection Using Forward-looking Sonar Image</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88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You Only Look Once (YOLO)</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291655" y="23963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Single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CNN model </a:t>
            </a:r>
          </a:p>
        </p:txBody>
      </p:sp>
      <p:sp>
        <p:nvSpPr>
          <p:cNvPr id="12" name="文本占位符 1"/>
          <p:cNvSpPr txBox="1">
            <a:spLocks/>
          </p:cNvSpPr>
          <p:nvPr/>
        </p:nvSpPr>
        <p:spPr>
          <a:xfrm>
            <a:off x="3291655" y="2758670"/>
            <a:ext cx="480459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Predicts both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bounding box and class probability</a:t>
            </a:r>
          </a:p>
        </p:txBody>
      </p:sp>
      <p:pic>
        <p:nvPicPr>
          <p:cNvPr id="13" name="图片 12"/>
          <p:cNvPicPr>
            <a:picLocks noChangeAspect="1"/>
          </p:cNvPicPr>
          <p:nvPr/>
        </p:nvPicPr>
        <p:blipFill>
          <a:blip r:embed="rId3"/>
          <a:stretch>
            <a:fillRect/>
          </a:stretch>
        </p:blipFill>
        <p:spPr>
          <a:xfrm>
            <a:off x="1618511" y="3350597"/>
            <a:ext cx="6163323" cy="3022626"/>
          </a:xfrm>
          <a:prstGeom prst="rect">
            <a:avLst/>
          </a:prstGeom>
        </p:spPr>
      </p:pic>
      <mc:AlternateContent xmlns:mc="http://schemas.openxmlformats.org/markup-compatibility/2006">
        <mc:Choice xmlns:a14="http://schemas.microsoft.com/office/drawing/2010/main" Requires="a14">
          <p:sp>
            <p:nvSpPr>
              <p:cNvPr id="14" name="文本占位符 1"/>
              <p:cNvSpPr txBox="1">
                <a:spLocks/>
              </p:cNvSpPr>
              <p:nvPr/>
            </p:nvSpPr>
            <p:spPr>
              <a:xfrm>
                <a:off x="8096251" y="3807986"/>
                <a:ext cx="286059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Resize + divide (11 </a:t>
                </a:r>
                <a14:m>
                  <m:oMath xmlns:m="http://schemas.openxmlformats.org/officeDocument/2006/math">
                    <m:r>
                      <a:rPr kumimoji="1" lang="en-US" altLang="zh-CN" sz="1800" b="0" i="1" smtClean="0">
                        <a:solidFill>
                          <a:schemeClr val="bg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 11)</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p:sp>
            <p:nvSpPr>
              <p:cNvPr id="14" name="文本占位符 1"/>
              <p:cNvSpPr txBox="1">
                <a:spLocks noRot="1" noChangeAspect="1" noMove="1" noResize="1" noEditPoints="1" noAdjustHandles="1" noChangeArrowheads="1" noChangeShapeType="1" noTextEdit="1"/>
              </p:cNvSpPr>
              <p:nvPr/>
            </p:nvSpPr>
            <p:spPr>
              <a:xfrm>
                <a:off x="8096251" y="3807986"/>
                <a:ext cx="2860590" cy="362329"/>
              </a:xfrm>
              <a:prstGeom prst="rect">
                <a:avLst/>
              </a:prstGeom>
              <a:blipFill rotWithShape="0">
                <a:blip r:embed="rId4"/>
                <a:stretch>
                  <a:fillRect l="-1706" t="-16949" b="-22034"/>
                </a:stretch>
              </a:blipFill>
            </p:spPr>
            <p:txBody>
              <a:bodyPr/>
              <a:lstStyle/>
              <a:p>
                <a:r>
                  <a:rPr lang="zh-CN" altLang="en-US">
                    <a:noFill/>
                  </a:rPr>
                  <a:t> </a:t>
                </a:r>
              </a:p>
            </p:txBody>
          </p:sp>
        </mc:Fallback>
      </mc:AlternateContent>
      <p:sp>
        <p:nvSpPr>
          <p:cNvPr id="15" name="文本占位符 1"/>
          <p:cNvSpPr txBox="1">
            <a:spLocks/>
          </p:cNvSpPr>
          <p:nvPr/>
        </p:nvSpPr>
        <p:spPr>
          <a:xfrm>
            <a:off x="8096251" y="4299181"/>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 Bounding boxes + probabilities</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文本占位符 1"/>
          <p:cNvSpPr txBox="1">
            <a:spLocks/>
          </p:cNvSpPr>
          <p:nvPr/>
        </p:nvSpPr>
        <p:spPr>
          <a:xfrm>
            <a:off x="8096251" y="4734034"/>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3. Output image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8096251" y="5172789"/>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4. Result image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8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You Only Look Once (YOLO)</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291655" y="23963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Single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CNN model </a:t>
            </a:r>
          </a:p>
        </p:txBody>
      </p:sp>
      <p:sp>
        <p:nvSpPr>
          <p:cNvPr id="12" name="文本占位符 1"/>
          <p:cNvSpPr txBox="1">
            <a:spLocks/>
          </p:cNvSpPr>
          <p:nvPr/>
        </p:nvSpPr>
        <p:spPr>
          <a:xfrm>
            <a:off x="3291655" y="2758670"/>
            <a:ext cx="480459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Predicts both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bounding box and class probability</a:t>
            </a:r>
          </a:p>
        </p:txBody>
      </p:sp>
      <p:sp>
        <p:nvSpPr>
          <p:cNvPr id="14" name="文本占位符 1"/>
          <p:cNvSpPr txBox="1">
            <a:spLocks/>
          </p:cNvSpPr>
          <p:nvPr/>
        </p:nvSpPr>
        <p:spPr>
          <a:xfrm>
            <a:off x="8096251" y="3807986"/>
            <a:ext cx="286059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24 convolutional layers</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5" name="文本占位符 1"/>
          <p:cNvSpPr txBox="1">
            <a:spLocks/>
          </p:cNvSpPr>
          <p:nvPr/>
        </p:nvSpPr>
        <p:spPr>
          <a:xfrm>
            <a:off x="8096251" y="4299181"/>
            <a:ext cx="3736890" cy="3059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2 fully connected layers</a:t>
            </a:r>
          </a:p>
        </p:txBody>
      </p:sp>
      <p:sp>
        <p:nvSpPr>
          <p:cNvPr id="16" name="文本占位符 1"/>
          <p:cNvSpPr txBox="1">
            <a:spLocks/>
          </p:cNvSpPr>
          <p:nvPr/>
        </p:nvSpPr>
        <p:spPr>
          <a:xfrm>
            <a:off x="8096250" y="4734034"/>
            <a:ext cx="4095749" cy="4246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3</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Alternating 1 ×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1 convolutional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layers</a:t>
            </a:r>
          </a:p>
        </p:txBody>
      </p:sp>
      <p:pic>
        <p:nvPicPr>
          <p:cNvPr id="2" name="图片 1"/>
          <p:cNvPicPr>
            <a:picLocks noChangeAspect="1"/>
          </p:cNvPicPr>
          <p:nvPr/>
        </p:nvPicPr>
        <p:blipFill>
          <a:blip r:embed="rId3"/>
          <a:stretch>
            <a:fillRect/>
          </a:stretch>
        </p:blipFill>
        <p:spPr>
          <a:xfrm>
            <a:off x="1341635" y="3315969"/>
            <a:ext cx="6568166" cy="2836129"/>
          </a:xfrm>
          <a:prstGeom prst="rect">
            <a:avLst/>
          </a:prstGeom>
        </p:spPr>
      </p:pic>
    </p:spTree>
    <p:extLst>
      <p:ext uri="{BB962C8B-B14F-4D97-AF65-F5344CB8AC3E}">
        <p14:creationId xmlns:p14="http://schemas.microsoft.com/office/powerpoint/2010/main" val="238297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4.1 Experimental Set-up</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Main AUV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本占位符 1"/>
          <p:cNvSpPr txBox="1">
            <a:spLocks/>
          </p:cNvSpPr>
          <p:nvPr/>
        </p:nvSpPr>
        <p:spPr>
          <a:xfrm>
            <a:off x="3358330" y="2410357"/>
            <a:ext cx="47379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Hovering-type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AUV ‘Cyclops’ as the main AUV</a:t>
            </a:r>
          </a:p>
        </p:txBody>
      </p:sp>
      <p:sp>
        <p:nvSpPr>
          <p:cNvPr id="13" name="文本占位符 1"/>
          <p:cNvSpPr txBox="1">
            <a:spLocks/>
          </p:cNvSpPr>
          <p:nvPr/>
        </p:nvSpPr>
        <p:spPr>
          <a:xfrm>
            <a:off x="3358330" y="2886530"/>
            <a:ext cx="47379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Dual-frequency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identification sonar</a:t>
            </a:r>
          </a:p>
        </p:txBody>
      </p:sp>
      <p:sp>
        <p:nvSpPr>
          <p:cNvPr id="17" name="文本占位符 1"/>
          <p:cNvSpPr txBox="1">
            <a:spLocks/>
          </p:cNvSpPr>
          <p:nvPr/>
        </p:nvSpPr>
        <p:spPr>
          <a:xfrm>
            <a:off x="2469722" y="4272146"/>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ROV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3358330" y="3362703"/>
            <a:ext cx="20899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5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frames per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second</a:t>
            </a:r>
          </a:p>
        </p:txBody>
      </p:sp>
      <p:sp>
        <p:nvSpPr>
          <p:cNvPr id="19" name="文本占位符 1"/>
          <p:cNvSpPr txBox="1">
            <a:spLocks/>
          </p:cNvSpPr>
          <p:nvPr/>
        </p:nvSpPr>
        <p:spPr>
          <a:xfrm>
            <a:off x="3358330" y="3795973"/>
            <a:ext cx="462362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Resolution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of the sonar images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 512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x 96</a:t>
            </a:r>
          </a:p>
        </p:txBody>
      </p:sp>
      <p:sp>
        <p:nvSpPr>
          <p:cNvPr id="20" name="文本占位符 1"/>
          <p:cNvSpPr txBox="1">
            <a:spLocks/>
          </p:cNvSpPr>
          <p:nvPr/>
        </p:nvSpPr>
        <p:spPr>
          <a:xfrm>
            <a:off x="3358330" y="4748319"/>
            <a:ext cx="58237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Located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in the field of </a:t>
            </a: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view of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forward-looking sonar </a:t>
            </a:r>
          </a:p>
        </p:txBody>
      </p:sp>
      <p:sp>
        <p:nvSpPr>
          <p:cNvPr id="22" name="文本占位符 1"/>
          <p:cNvSpPr txBox="1">
            <a:spLocks/>
          </p:cNvSpPr>
          <p:nvPr/>
        </p:nvSpPr>
        <p:spPr>
          <a:xfrm>
            <a:off x="3358330" y="5181589"/>
            <a:ext cx="5823770"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Position manually changed</a:t>
            </a:r>
          </a:p>
        </p:txBody>
      </p:sp>
    </p:spTree>
    <p:extLst>
      <p:ext uri="{BB962C8B-B14F-4D97-AF65-F5344CB8AC3E}">
        <p14:creationId xmlns:p14="http://schemas.microsoft.com/office/powerpoint/2010/main" val="4059053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4.2 Training</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1,607 images in YOLO model</a:t>
            </a:r>
          </a:p>
        </p:txBody>
      </p:sp>
      <p:sp>
        <p:nvSpPr>
          <p:cNvPr id="18" name="文本占位符 1"/>
          <p:cNvSpPr txBox="1">
            <a:spLocks/>
          </p:cNvSpPr>
          <p:nvPr/>
        </p:nvSpPr>
        <p:spPr>
          <a:xfrm>
            <a:off x="5270412" y="5691723"/>
            <a:ext cx="1608042" cy="337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Loss tendency</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489681" y="2574496"/>
            <a:ext cx="5128570" cy="2814249"/>
          </a:xfrm>
          <a:prstGeom prst="rect">
            <a:avLst/>
          </a:prstGeom>
        </p:spPr>
      </p:pic>
    </p:spTree>
    <p:extLst>
      <p:ext uri="{BB962C8B-B14F-4D97-AF65-F5344CB8AC3E}">
        <p14:creationId xmlns:p14="http://schemas.microsoft.com/office/powerpoint/2010/main" val="2630948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4.3 Real-time Object-detection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Test 1,000 images</a:t>
            </a:r>
          </a:p>
        </p:txBody>
      </p:sp>
      <p:pic>
        <p:nvPicPr>
          <p:cNvPr id="4" name="图片 3"/>
          <p:cNvPicPr>
            <a:picLocks noChangeAspect="1"/>
          </p:cNvPicPr>
          <p:nvPr/>
        </p:nvPicPr>
        <p:blipFill>
          <a:blip r:embed="rId3"/>
          <a:stretch>
            <a:fillRect/>
          </a:stretch>
        </p:blipFill>
        <p:spPr>
          <a:xfrm>
            <a:off x="3771900" y="3005390"/>
            <a:ext cx="4912766" cy="1604710"/>
          </a:xfrm>
          <a:prstGeom prst="rect">
            <a:avLst/>
          </a:prstGeom>
        </p:spPr>
      </p:pic>
    </p:spTree>
    <p:extLst>
      <p:ext uri="{BB962C8B-B14F-4D97-AF65-F5344CB8AC3E}">
        <p14:creationId xmlns:p14="http://schemas.microsoft.com/office/powerpoint/2010/main" val="2537786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4.3 Real-time Object-detection</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19091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Test 1,000 images</a:t>
            </a:r>
          </a:p>
        </p:txBody>
      </p:sp>
      <p:pic>
        <p:nvPicPr>
          <p:cNvPr id="6" name="图片 5"/>
          <p:cNvPicPr>
            <a:picLocks noChangeAspect="1"/>
          </p:cNvPicPr>
          <p:nvPr/>
        </p:nvPicPr>
        <p:blipFill>
          <a:blip r:embed="rId3"/>
          <a:stretch>
            <a:fillRect/>
          </a:stretch>
        </p:blipFill>
        <p:spPr>
          <a:xfrm>
            <a:off x="1574372" y="2410357"/>
            <a:ext cx="8288161" cy="3919525"/>
          </a:xfrm>
          <a:prstGeom prst="rect">
            <a:avLst/>
          </a:prstGeom>
        </p:spPr>
      </p:pic>
    </p:spTree>
    <p:extLst>
      <p:ext uri="{BB962C8B-B14F-4D97-AF65-F5344CB8AC3E}">
        <p14:creationId xmlns:p14="http://schemas.microsoft.com/office/powerpoint/2010/main" val="1377727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750415" y="201957"/>
            <a:ext cx="1887075"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smtClean="0">
                <a:solidFill>
                  <a:schemeClr val="bg1">
                    <a:lumMod val="50000"/>
                  </a:schemeClr>
                </a:solidFill>
                <a:latin typeface="Times New Roman" panose="02020603050405020304" pitchFamily="18" charset="0"/>
                <a:cs typeface="Times New Roman" panose="02020603050405020304" pitchFamily="18" charset="0"/>
              </a:rPr>
              <a:t>4. Result</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4.4 Discussion and Future work</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696905" y="2071114"/>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Conduct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the real-sea trial</a:t>
            </a:r>
          </a:p>
        </p:txBody>
      </p:sp>
      <p:sp>
        <p:nvSpPr>
          <p:cNvPr id="7" name="文本占位符 1"/>
          <p:cNvSpPr txBox="1">
            <a:spLocks/>
          </p:cNvSpPr>
          <p:nvPr/>
        </p:nvSpPr>
        <p:spPr>
          <a:xfrm>
            <a:off x="2696905" y="2718814"/>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Specialized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embedded system that includes mobile GPU</a:t>
            </a:r>
          </a:p>
        </p:txBody>
      </p:sp>
    </p:spTree>
    <p:extLst>
      <p:ext uri="{BB962C8B-B14F-4D97-AF65-F5344CB8AC3E}">
        <p14:creationId xmlns:p14="http://schemas.microsoft.com/office/powerpoint/2010/main" val="2660016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
          <p:cNvSpPr txBox="1">
            <a:spLocks/>
          </p:cNvSpPr>
          <p:nvPr/>
        </p:nvSpPr>
        <p:spPr>
          <a:xfrm>
            <a:off x="2569377" y="1849240"/>
            <a:ext cx="7182668" cy="373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past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few decades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占位符 1"/>
          <p:cNvSpPr txBox="1">
            <a:spLocks/>
          </p:cNvSpPr>
          <p:nvPr/>
        </p:nvSpPr>
        <p:spPr>
          <a:xfrm>
            <a:off x="2569377" y="4947067"/>
            <a:ext cx="6492430" cy="3175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Small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remotely operated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vehicles (small ROV)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2569377" y="2446140"/>
            <a:ext cx="7804968" cy="3860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limitation of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moving: joint structure takes heavy volume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and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weight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文本占位符 1"/>
          <p:cNvSpPr txBox="1">
            <a:spLocks/>
          </p:cNvSpPr>
          <p:nvPr/>
        </p:nvSpPr>
        <p:spPr>
          <a:xfrm>
            <a:off x="3045237" y="158801"/>
            <a:ext cx="5753706" cy="5912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1.Agent </a:t>
            </a:r>
            <a:r>
              <a:rPr kumimoji="1" lang="en-US" altLang="zh-CN" sz="4400" dirty="0">
                <a:solidFill>
                  <a:schemeClr val="bg1">
                    <a:lumMod val="50000"/>
                  </a:schemeClr>
                </a:solidFill>
                <a:latin typeface="Times New Roman" panose="02020603050405020304" pitchFamily="18" charset="0"/>
                <a:cs typeface="Times New Roman" panose="02020603050405020304" pitchFamily="18" charset="0"/>
              </a:rPr>
              <a:t>vehicle system</a:t>
            </a:r>
          </a:p>
        </p:txBody>
      </p:sp>
      <p:sp>
        <p:nvSpPr>
          <p:cNvPr id="21" name="文本占位符 1"/>
          <p:cNvSpPr txBox="1">
            <a:spLocks/>
          </p:cNvSpPr>
          <p:nvPr/>
        </p:nvSpPr>
        <p:spPr>
          <a:xfrm>
            <a:off x="2130838" y="1163273"/>
            <a:ext cx="3478852" cy="4909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bg1">
                    <a:lumMod val="50000"/>
                  </a:schemeClr>
                </a:solidFill>
                <a:latin typeface="Times New Roman" panose="02020603050405020304" pitchFamily="18" charset="0"/>
                <a:cs typeface="Times New Roman" panose="02020603050405020304" pitchFamily="18" charset="0"/>
              </a:rPr>
              <a:t>Underwater robots</a:t>
            </a:r>
          </a:p>
        </p:txBody>
      </p:sp>
      <p:sp>
        <p:nvSpPr>
          <p:cNvPr id="22" name="文本占位符 1"/>
          <p:cNvSpPr txBox="1">
            <a:spLocks/>
          </p:cNvSpPr>
          <p:nvPr/>
        </p:nvSpPr>
        <p:spPr>
          <a:xfrm>
            <a:off x="1987419" y="2976131"/>
            <a:ext cx="3828173" cy="5704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bg1">
                    <a:lumMod val="50000"/>
                  </a:schemeClr>
                </a:solidFill>
                <a:latin typeface="Times New Roman" panose="02020603050405020304" pitchFamily="18" charset="0"/>
                <a:cs typeface="Times New Roman" panose="02020603050405020304" pitchFamily="18" charset="0"/>
              </a:rPr>
              <a:t>Agent vehicle system</a:t>
            </a:r>
          </a:p>
        </p:txBody>
      </p:sp>
      <p:sp>
        <p:nvSpPr>
          <p:cNvPr id="23" name="文本占位符 1"/>
          <p:cNvSpPr txBox="1">
            <a:spLocks/>
          </p:cNvSpPr>
          <p:nvPr/>
        </p:nvSpPr>
        <p:spPr>
          <a:xfrm>
            <a:off x="2569377" y="3615342"/>
            <a:ext cx="7468475"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Main autonomous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underwater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vehicles (main AUV)</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文本占位符 1"/>
          <p:cNvSpPr txBox="1">
            <a:spLocks/>
          </p:cNvSpPr>
          <p:nvPr/>
        </p:nvSpPr>
        <p:spPr>
          <a:xfrm>
            <a:off x="3035382" y="5361048"/>
            <a:ext cx="7165233" cy="3358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Armless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underwater manipulation or execution of agent docking</a:t>
            </a:r>
          </a:p>
        </p:txBody>
      </p:sp>
      <p:sp>
        <p:nvSpPr>
          <p:cNvPr id="14" name="文本占位符 1"/>
          <p:cNvSpPr txBox="1">
            <a:spLocks/>
          </p:cNvSpPr>
          <p:nvPr/>
        </p:nvSpPr>
        <p:spPr>
          <a:xfrm>
            <a:off x="3035382" y="4001678"/>
            <a:ext cx="2780210"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Instruments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and sensors</a:t>
            </a:r>
          </a:p>
        </p:txBody>
      </p:sp>
      <p:sp>
        <p:nvSpPr>
          <p:cNvPr id="15" name="文本占位符 1"/>
          <p:cNvSpPr txBox="1">
            <a:spLocks/>
          </p:cNvSpPr>
          <p:nvPr/>
        </p:nvSpPr>
        <p:spPr>
          <a:xfrm>
            <a:off x="3035382" y="4437379"/>
            <a:ext cx="2780210"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forward looking sonar</a:t>
            </a:r>
          </a:p>
        </p:txBody>
      </p:sp>
      <p:sp>
        <p:nvSpPr>
          <p:cNvPr id="16" name="文本占位符 1"/>
          <p:cNvSpPr txBox="1">
            <a:spLocks/>
          </p:cNvSpPr>
          <p:nvPr/>
        </p:nvSpPr>
        <p:spPr>
          <a:xfrm>
            <a:off x="2569377" y="5865575"/>
            <a:ext cx="6492430" cy="3175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You Only Look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Once (YOLO</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38576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45237" y="158801"/>
            <a:ext cx="5736454"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1.Agent </a:t>
            </a:r>
            <a:r>
              <a:rPr kumimoji="1" lang="en-US" altLang="zh-CN" sz="4400" dirty="0">
                <a:solidFill>
                  <a:schemeClr val="bg1">
                    <a:lumMod val="50000"/>
                  </a:schemeClr>
                </a:solidFill>
                <a:latin typeface="Times New Roman" panose="02020603050405020304" pitchFamily="18" charset="0"/>
                <a:cs typeface="Times New Roman" panose="02020603050405020304" pitchFamily="18" charset="0"/>
              </a:rPr>
              <a:t>vehicle system</a:t>
            </a:r>
          </a:p>
        </p:txBody>
      </p:sp>
      <p:pic>
        <p:nvPicPr>
          <p:cNvPr id="2" name="图片 1"/>
          <p:cNvPicPr>
            <a:picLocks noChangeAspect="1"/>
          </p:cNvPicPr>
          <p:nvPr/>
        </p:nvPicPr>
        <p:blipFill>
          <a:blip r:embed="rId3"/>
          <a:stretch>
            <a:fillRect/>
          </a:stretch>
        </p:blipFill>
        <p:spPr>
          <a:xfrm>
            <a:off x="2869215" y="1638955"/>
            <a:ext cx="6088497" cy="4041593"/>
          </a:xfrm>
          <a:prstGeom prst="rect">
            <a:avLst/>
          </a:prstGeom>
        </p:spPr>
      </p:pic>
      <p:sp>
        <p:nvSpPr>
          <p:cNvPr id="3" name="矩形 2"/>
          <p:cNvSpPr/>
          <p:nvPr/>
        </p:nvSpPr>
        <p:spPr>
          <a:xfrm>
            <a:off x="5212332" y="1872831"/>
            <a:ext cx="2902967" cy="16133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5143500" y="3848100"/>
            <a:ext cx="1876424" cy="132397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368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4684030"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2.1</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forward</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looking</a:t>
            </a:r>
            <a:r>
              <a:rPr kumimoji="1" lang="zh-CN" altLang="en-US" sz="2800"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800" dirty="0" smtClean="0">
                <a:solidFill>
                  <a:schemeClr val="bg1">
                    <a:lumMod val="50000"/>
                  </a:schemeClr>
                </a:solidFill>
                <a:latin typeface="Times New Roman" panose="02020603050405020304" pitchFamily="18" charset="0"/>
                <a:cs typeface="Times New Roman" panose="02020603050405020304" pitchFamily="18" charset="0"/>
              </a:rPr>
              <a:t>sonar</a:t>
            </a:r>
            <a:endParaRPr kumimoji="1" lang="en-US" altLang="zh-CN" sz="28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275092" y="1839934"/>
            <a:ext cx="4539776" cy="4655756"/>
          </a:xfrm>
          <a:prstGeom prst="rect">
            <a:avLst/>
          </a:prstGeom>
        </p:spPr>
      </p:pic>
      <p:cxnSp>
        <p:nvCxnSpPr>
          <p:cNvPr id="7" name="直线连接符 6"/>
          <p:cNvCxnSpPr/>
          <p:nvPr/>
        </p:nvCxnSpPr>
        <p:spPr>
          <a:xfrm flipV="1">
            <a:off x="5520906" y="1988756"/>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占位符 1"/>
          <p:cNvSpPr txBox="1">
            <a:spLocks/>
          </p:cNvSpPr>
          <p:nvPr/>
        </p:nvSpPr>
        <p:spPr>
          <a:xfrm>
            <a:off x="8160588" y="1827717"/>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smtClean="0">
                <a:solidFill>
                  <a:schemeClr val="bg1">
                    <a:lumMod val="50000"/>
                  </a:schemeClr>
                </a:solidFill>
                <a:latin typeface="Times New Roman" panose="02020603050405020304" pitchFamily="18" charset="0"/>
                <a:cs typeface="Times New Roman" panose="02020603050405020304" pitchFamily="18" charset="0"/>
              </a:rPr>
              <a:t>Background</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3" name="直线连接符 12"/>
          <p:cNvCxnSpPr/>
          <p:nvPr/>
        </p:nvCxnSpPr>
        <p:spPr>
          <a:xfrm flipV="1">
            <a:off x="5520906" y="3327822"/>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8160587" y="3166783"/>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highlight</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5" name="直线连接符 14"/>
          <p:cNvCxnSpPr/>
          <p:nvPr/>
        </p:nvCxnSpPr>
        <p:spPr>
          <a:xfrm flipV="1">
            <a:off x="5520906" y="4167812"/>
            <a:ext cx="2467154" cy="5819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占位符 1"/>
          <p:cNvSpPr txBox="1">
            <a:spLocks/>
          </p:cNvSpPr>
          <p:nvPr/>
        </p:nvSpPr>
        <p:spPr>
          <a:xfrm>
            <a:off x="8160587" y="4006773"/>
            <a:ext cx="1500997" cy="4519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shadow</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7574960" y="4846763"/>
            <a:ext cx="3891001" cy="6293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Topology shows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the different shape by taking view heights and angles </a:t>
            </a:r>
          </a:p>
        </p:txBody>
      </p:sp>
    </p:spTree>
    <p:extLst>
      <p:ext uri="{BB962C8B-B14F-4D97-AF65-F5344CB8AC3E}">
        <p14:creationId xmlns:p14="http://schemas.microsoft.com/office/powerpoint/2010/main" val="1023649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9520056"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2.2</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 based image classifier</a:t>
            </a:r>
          </a:p>
        </p:txBody>
      </p:sp>
      <p:sp>
        <p:nvSpPr>
          <p:cNvPr id="17" name="文本占位符 1"/>
          <p:cNvSpPr txBox="1">
            <a:spLocks/>
          </p:cNvSpPr>
          <p:nvPr/>
        </p:nvSpPr>
        <p:spPr>
          <a:xfrm>
            <a:off x="2497456" y="1756279"/>
            <a:ext cx="3862245"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Ordinary image processing</a:t>
            </a:r>
          </a:p>
        </p:txBody>
      </p:sp>
      <p:sp>
        <p:nvSpPr>
          <p:cNvPr id="18" name="文本占位符 1"/>
          <p:cNvSpPr txBox="1">
            <a:spLocks/>
          </p:cNvSpPr>
          <p:nvPr/>
        </p:nvSpPr>
        <p:spPr>
          <a:xfrm>
            <a:off x="2923990" y="2226265"/>
            <a:ext cx="4524774" cy="332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Feature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matching to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find interesting area</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2923990" y="2658273"/>
            <a:ext cx="7021394" cy="7835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Low-level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features are particular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fixed shapes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or post-processing algorithms.</a:t>
            </a:r>
          </a:p>
        </p:txBody>
      </p:sp>
      <p:sp>
        <p:nvSpPr>
          <p:cNvPr id="20" name="文本占位符 1"/>
          <p:cNvSpPr txBox="1">
            <a:spLocks/>
          </p:cNvSpPr>
          <p:nvPr/>
        </p:nvSpPr>
        <p:spPr>
          <a:xfrm>
            <a:off x="2425536" y="3356861"/>
            <a:ext cx="4252666" cy="3932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Convolutional </a:t>
            </a: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neural network</a:t>
            </a:r>
          </a:p>
        </p:txBody>
      </p:sp>
      <p:sp>
        <p:nvSpPr>
          <p:cNvPr id="21" name="文本占位符 1"/>
          <p:cNvSpPr txBox="1">
            <a:spLocks/>
          </p:cNvSpPr>
          <p:nvPr/>
        </p:nvSpPr>
        <p:spPr>
          <a:xfrm>
            <a:off x="2923990" y="3826847"/>
            <a:ext cx="5326158" cy="31358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High-level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features that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are determined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by training</a:t>
            </a:r>
          </a:p>
        </p:txBody>
      </p:sp>
      <p:sp>
        <p:nvSpPr>
          <p:cNvPr id="22" name="文本占位符 1"/>
          <p:cNvSpPr txBox="1">
            <a:spLocks/>
          </p:cNvSpPr>
          <p:nvPr/>
        </p:nvSpPr>
        <p:spPr>
          <a:xfrm>
            <a:off x="2923990" y="4211797"/>
            <a:ext cx="5665206" cy="3136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Deeper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with the heavy layers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feature-levels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increase </a:t>
            </a:r>
          </a:p>
        </p:txBody>
      </p:sp>
      <p:sp>
        <p:nvSpPr>
          <p:cNvPr id="23" name="文本占位符 1"/>
          <p:cNvSpPr txBox="1">
            <a:spLocks/>
          </p:cNvSpPr>
          <p:nvPr/>
        </p:nvSpPr>
        <p:spPr>
          <a:xfrm>
            <a:off x="2923990" y="4596747"/>
            <a:ext cx="5665206" cy="3136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Black-box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function</a:t>
            </a:r>
          </a:p>
        </p:txBody>
      </p:sp>
    </p:spTree>
    <p:extLst>
      <p:ext uri="{BB962C8B-B14F-4D97-AF65-F5344CB8AC3E}">
        <p14:creationId xmlns:p14="http://schemas.microsoft.com/office/powerpoint/2010/main" val="391613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4093291" y="124296"/>
            <a:ext cx="3735125" cy="568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400" smtClean="0">
                <a:solidFill>
                  <a:schemeClr val="bg1">
                    <a:lumMod val="50000"/>
                  </a:schemeClr>
                </a:solidFill>
                <a:latin typeface="Times New Roman" panose="02020603050405020304" pitchFamily="18" charset="0"/>
                <a:cs typeface="Times New Roman" panose="02020603050405020304" pitchFamily="18" charset="0"/>
              </a:rPr>
              <a:t>2.Background</a:t>
            </a:r>
            <a:endParaRPr kumimoji="1" lang="en-US" altLang="zh-CN" sz="4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文本占位符 1"/>
          <p:cNvSpPr txBox="1">
            <a:spLocks/>
          </p:cNvSpPr>
          <p:nvPr/>
        </p:nvSpPr>
        <p:spPr>
          <a:xfrm>
            <a:off x="2130838" y="1163272"/>
            <a:ext cx="9520056"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2.3</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Object-detection</a:t>
            </a:r>
          </a:p>
        </p:txBody>
      </p:sp>
      <p:sp>
        <p:nvSpPr>
          <p:cNvPr id="17" name="文本占位符 1"/>
          <p:cNvSpPr txBox="1">
            <a:spLocks/>
          </p:cNvSpPr>
          <p:nvPr/>
        </p:nvSpPr>
        <p:spPr>
          <a:xfrm>
            <a:off x="2497456" y="1756279"/>
            <a:ext cx="3862245"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Traditional methods</a:t>
            </a:r>
            <a:endParaRPr kumimoji="1" lang="en-US" altLang="zh-CN"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本占位符 1"/>
          <p:cNvSpPr txBox="1">
            <a:spLocks/>
          </p:cNvSpPr>
          <p:nvPr/>
        </p:nvSpPr>
        <p:spPr>
          <a:xfrm>
            <a:off x="2923990" y="2226265"/>
            <a:ext cx="4524774" cy="332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Scale Invariant Feature Transform (SIFT)</a:t>
            </a:r>
          </a:p>
        </p:txBody>
      </p:sp>
      <p:sp>
        <p:nvSpPr>
          <p:cNvPr id="19" name="文本占位符 1"/>
          <p:cNvSpPr txBox="1">
            <a:spLocks/>
          </p:cNvSpPr>
          <p:nvPr/>
        </p:nvSpPr>
        <p:spPr>
          <a:xfrm>
            <a:off x="2923990" y="2658273"/>
            <a:ext cx="327132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Histogram of Gradient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(HOG)</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2425535" y="3356861"/>
            <a:ext cx="6646546" cy="3986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smtClean="0">
                <a:solidFill>
                  <a:schemeClr val="bg1">
                    <a:lumMod val="50000"/>
                  </a:schemeClr>
                </a:solidFill>
                <a:latin typeface="Times New Roman" panose="02020603050405020304" pitchFamily="18" charset="0"/>
                <a:cs typeface="Times New Roman" panose="02020603050405020304" pitchFamily="18" charset="0"/>
              </a:rPr>
              <a:t>Neural network </a:t>
            </a: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based object-detection algorithms </a:t>
            </a:r>
            <a:endParaRPr kumimoji="1" lang="en-US" altLang="zh-CN"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文本占位符 1"/>
          <p:cNvSpPr txBox="1">
            <a:spLocks/>
          </p:cNvSpPr>
          <p:nvPr/>
        </p:nvSpPr>
        <p:spPr>
          <a:xfrm>
            <a:off x="2792914" y="3896526"/>
            <a:ext cx="327132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Region proposal based</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文本占位符 1"/>
          <p:cNvSpPr txBox="1">
            <a:spLocks/>
          </p:cNvSpPr>
          <p:nvPr/>
        </p:nvSpPr>
        <p:spPr>
          <a:xfrm>
            <a:off x="2792914" y="4399901"/>
            <a:ext cx="3720902" cy="3212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Spatial Pyramid </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Pooling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SPPnet</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文本占位符 1"/>
          <p:cNvSpPr txBox="1">
            <a:spLocks/>
          </p:cNvSpPr>
          <p:nvPr/>
        </p:nvSpPr>
        <p:spPr>
          <a:xfrm>
            <a:off x="2792914" y="4903274"/>
            <a:ext cx="3854466"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R-CNN/fast R-CNN/Faster R-CNN</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70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本占位符 1"/>
          <p:cNvSpPr txBox="1">
            <a:spLocks/>
          </p:cNvSpPr>
          <p:nvPr/>
        </p:nvSpPr>
        <p:spPr>
          <a:xfrm>
            <a:off x="2356664" y="2832480"/>
            <a:ext cx="7334913" cy="36997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endParaRPr kumimoji="1" lang="en-US" altLang="zh-CN"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2356664" y="3565536"/>
            <a:ext cx="6646546" cy="3986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b="0" dirty="0">
                <a:solidFill>
                  <a:schemeClr val="bg1">
                    <a:lumMod val="50000"/>
                  </a:schemeClr>
                </a:solidFill>
                <a:latin typeface="Times New Roman" panose="02020603050405020304" pitchFamily="18" charset="0"/>
                <a:cs typeface="Times New Roman" panose="02020603050405020304" pitchFamily="18" charset="0"/>
              </a:rPr>
              <a:t>Object-detection</a:t>
            </a:r>
            <a:endParaRPr kumimoji="1" lang="en-US" altLang="zh-CN"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236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2" name="文本占位符 1"/>
          <p:cNvSpPr txBox="1">
            <a:spLocks/>
          </p:cNvSpPr>
          <p:nvPr/>
        </p:nvSpPr>
        <p:spPr>
          <a:xfrm>
            <a:off x="2469722" y="2079072"/>
            <a:ext cx="7244938"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Model</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Darknet</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Reference Model (7 </a:t>
            </a:r>
            <a:r>
              <a:rPr kumimoji="1" lang="en-US" altLang="zh-CN" sz="2000" b="0" dirty="0" err="1" smtClean="0">
                <a:solidFill>
                  <a:schemeClr val="bg1">
                    <a:lumMod val="50000"/>
                  </a:schemeClr>
                </a:solidFill>
                <a:latin typeface="Times New Roman" panose="02020603050405020304" pitchFamily="18" charset="0"/>
                <a:cs typeface="Times New Roman" panose="02020603050405020304" pitchFamily="18" charset="0"/>
              </a:rPr>
              <a:t>conv</a:t>
            </a: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 layers + 6 pooling layers)</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469722" y="2747389"/>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data-set </a:t>
            </a:r>
          </a:p>
        </p:txBody>
      </p:sp>
      <p:sp>
        <p:nvSpPr>
          <p:cNvPr id="24" name="文本占位符 1"/>
          <p:cNvSpPr txBox="1">
            <a:spLocks/>
          </p:cNvSpPr>
          <p:nvPr/>
        </p:nvSpPr>
        <p:spPr>
          <a:xfrm>
            <a:off x="3291655" y="3234541"/>
            <a:ext cx="3690079"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gathered from real-sea experiment</a:t>
            </a:r>
          </a:p>
        </p:txBody>
      </p:sp>
      <p:sp>
        <p:nvSpPr>
          <p:cNvPr id="25" name="文本占位符 1"/>
          <p:cNvSpPr txBox="1">
            <a:spLocks/>
          </p:cNvSpPr>
          <p:nvPr/>
        </p:nvSpPr>
        <p:spPr>
          <a:xfrm>
            <a:off x="3291654" y="3693461"/>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forward-looking sonar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images at the </a:t>
            </a:r>
            <a:r>
              <a:rPr kumimoji="1" lang="en-US" altLang="zh-CN" sz="1800" b="0" dirty="0" err="1">
                <a:solidFill>
                  <a:schemeClr val="bg1">
                    <a:lumMod val="50000"/>
                  </a:schemeClr>
                </a:solidFill>
                <a:latin typeface="Times New Roman" panose="02020603050405020304" pitchFamily="18" charset="0"/>
                <a:cs typeface="Times New Roman" panose="02020603050405020304" pitchFamily="18" charset="0"/>
              </a:rPr>
              <a:t>Jangil</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 Bay, South Korea</a:t>
            </a:r>
          </a:p>
        </p:txBody>
      </p:sp>
      <p:sp>
        <p:nvSpPr>
          <p:cNvPr id="26" name="文本占位符 1"/>
          <p:cNvSpPr txBox="1">
            <a:spLocks/>
          </p:cNvSpPr>
          <p:nvPr/>
        </p:nvSpPr>
        <p:spPr>
          <a:xfrm>
            <a:off x="3291655" y="4152382"/>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roughly </a:t>
            </a:r>
            <a:r>
              <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rPr>
              <a:t>2,000 images</a:t>
            </a:r>
          </a:p>
        </p:txBody>
      </p:sp>
      <p:sp>
        <p:nvSpPr>
          <p:cNvPr id="27" name="文本占位符 1"/>
          <p:cNvSpPr txBox="1">
            <a:spLocks/>
          </p:cNvSpPr>
          <p:nvPr/>
        </p:nvSpPr>
        <p:spPr>
          <a:xfrm>
            <a:off x="3291653" y="4611303"/>
            <a:ext cx="6700407"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1800" b="0" dirty="0" smtClean="0">
                <a:solidFill>
                  <a:schemeClr val="bg1">
                    <a:lumMod val="50000"/>
                  </a:schemeClr>
                </a:solidFill>
                <a:latin typeface="Times New Roman" panose="02020603050405020304" pitchFamily="18" charset="0"/>
                <a:cs typeface="Times New Roman" panose="02020603050405020304" pitchFamily="18" charset="0"/>
              </a:rPr>
              <a:t>2 classes: positive/negative</a:t>
            </a:r>
            <a:endParaRPr kumimoji="1" lang="en-US" altLang="zh-CN" sz="18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7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txBox="1">
            <a:spLocks/>
          </p:cNvSpPr>
          <p:nvPr/>
        </p:nvSpPr>
        <p:spPr>
          <a:xfrm>
            <a:off x="3027825" y="216267"/>
            <a:ext cx="6663752" cy="605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solidFill>
                  <a:schemeClr val="bg1">
                    <a:lumMod val="50000"/>
                  </a:schemeClr>
                </a:solidFill>
                <a:latin typeface="Times New Roman" panose="02020603050405020304" pitchFamily="18" charset="0"/>
                <a:cs typeface="Times New Roman" panose="02020603050405020304" pitchFamily="18" charset="0"/>
              </a:rPr>
              <a:t>3. PROPOSED METHOD</a:t>
            </a:r>
            <a:endParaRPr kumimoji="1" lang="en-US" altLang="zh-CN" sz="3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1" name="文本占位符 1"/>
          <p:cNvSpPr txBox="1">
            <a:spLocks/>
          </p:cNvSpPr>
          <p:nvPr/>
        </p:nvSpPr>
        <p:spPr>
          <a:xfrm>
            <a:off x="2115871" y="1277351"/>
            <a:ext cx="7876191" cy="492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solidFill>
                  <a:schemeClr val="bg1">
                    <a:lumMod val="50000"/>
                  </a:schemeClr>
                </a:solidFill>
                <a:latin typeface="Times New Roman" panose="02020603050405020304" pitchFamily="18" charset="0"/>
                <a:cs typeface="Times New Roman" panose="02020603050405020304" pitchFamily="18" charset="0"/>
              </a:rPr>
              <a:t>3.1</a:t>
            </a:r>
            <a:r>
              <a:rPr kumimoji="1" lang="zh-CN" altLang="en-US" dirty="0" smtClean="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dirty="0">
                <a:solidFill>
                  <a:schemeClr val="bg1">
                    <a:lumMod val="50000"/>
                  </a:schemeClr>
                </a:solidFill>
                <a:latin typeface="Times New Roman" panose="02020603050405020304" pitchFamily="18" charset="0"/>
                <a:cs typeface="Times New Roman" panose="02020603050405020304" pitchFamily="18" charset="0"/>
              </a:rPr>
              <a:t>Convolutional Neural Network-based Object-Classifier</a:t>
            </a:r>
            <a:endParaRPr kumimoji="1" lang="en-US" altLang="zh-CN"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3" name="文本占位符 1"/>
          <p:cNvSpPr txBox="1">
            <a:spLocks/>
          </p:cNvSpPr>
          <p:nvPr/>
        </p:nvSpPr>
        <p:spPr>
          <a:xfrm>
            <a:off x="2346432" y="1958952"/>
            <a:ext cx="72094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FDDAB8"/>
              </a:buClr>
              <a:buFont typeface="Wingdings" panose="05000000000000000000" pitchFamily="2" charset="2"/>
              <a:buChar char="l"/>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Training </a:t>
            </a: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data-set </a:t>
            </a:r>
          </a:p>
        </p:txBody>
      </p:sp>
      <p:sp>
        <p:nvSpPr>
          <p:cNvPr id="2" name="矩形 1"/>
          <p:cNvSpPr/>
          <p:nvPr/>
        </p:nvSpPr>
        <p:spPr>
          <a:xfrm>
            <a:off x="2115871" y="2728140"/>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2000 images</a:t>
            </a:r>
            <a:endParaRPr lang="zh-CN" altLang="en-US" dirty="0">
              <a:latin typeface="Times New Roman" panose="02020603050405020304" pitchFamily="18" charset="0"/>
              <a:cs typeface="Times New Roman" panose="02020603050405020304" pitchFamily="18" charset="0"/>
            </a:endParaRPr>
          </a:p>
        </p:txBody>
      </p:sp>
      <p:sp>
        <p:nvSpPr>
          <p:cNvPr id="3" name="右箭头 2"/>
          <p:cNvSpPr/>
          <p:nvPr/>
        </p:nvSpPr>
        <p:spPr>
          <a:xfrm>
            <a:off x="3980631" y="3005542"/>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文本占位符 1"/>
          <p:cNvSpPr txBox="1">
            <a:spLocks/>
          </p:cNvSpPr>
          <p:nvPr/>
        </p:nvSpPr>
        <p:spPr>
          <a:xfrm>
            <a:off x="3615899" y="3358633"/>
            <a:ext cx="1541122"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1000 random</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343951" y="2317897"/>
            <a:ext cx="934993" cy="2081472"/>
          </a:xfrm>
          <a:prstGeom prst="rect">
            <a:avLst/>
          </a:prstGeom>
        </p:spPr>
      </p:pic>
      <p:sp>
        <p:nvSpPr>
          <p:cNvPr id="14" name="矩形 13"/>
          <p:cNvSpPr/>
          <p:nvPr/>
        </p:nvSpPr>
        <p:spPr>
          <a:xfrm>
            <a:off x="5883366" y="3364777"/>
            <a:ext cx="126410" cy="64543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632669" y="2448067"/>
            <a:ext cx="126410" cy="64543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a:off x="6104238" y="2599713"/>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右箭头 16"/>
          <p:cNvSpPr/>
          <p:nvPr/>
        </p:nvSpPr>
        <p:spPr>
          <a:xfrm>
            <a:off x="6104238" y="3592535"/>
            <a:ext cx="811658" cy="2568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文本占位符 1"/>
          <p:cNvSpPr txBox="1">
            <a:spLocks/>
          </p:cNvSpPr>
          <p:nvPr/>
        </p:nvSpPr>
        <p:spPr>
          <a:xfrm>
            <a:off x="6990349" y="2546975"/>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negative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本占位符 1"/>
          <p:cNvSpPr txBox="1">
            <a:spLocks/>
          </p:cNvSpPr>
          <p:nvPr/>
        </p:nvSpPr>
        <p:spPr>
          <a:xfrm>
            <a:off x="6990349" y="3536028"/>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positive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文本占位符 1"/>
          <p:cNvSpPr txBox="1">
            <a:spLocks/>
          </p:cNvSpPr>
          <p:nvPr/>
        </p:nvSpPr>
        <p:spPr>
          <a:xfrm>
            <a:off x="9167842" y="2753434"/>
            <a:ext cx="1047470" cy="36232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smtClean="0">
                <a:solidFill>
                  <a:schemeClr val="bg1">
                    <a:lumMod val="50000"/>
                  </a:schemeClr>
                </a:solidFill>
                <a:latin typeface="Times New Roman" panose="02020603050405020304" pitchFamily="18" charset="0"/>
                <a:cs typeface="Times New Roman" panose="02020603050405020304" pitchFamily="18" charset="0"/>
              </a:rPr>
              <a:t>positive</a:t>
            </a:r>
            <a:endPar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8" name="右箭头 27"/>
          <p:cNvSpPr/>
          <p:nvPr/>
        </p:nvSpPr>
        <p:spPr>
          <a:xfrm rot="16200000">
            <a:off x="9961537" y="2801217"/>
            <a:ext cx="507549" cy="26060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文本占位符 1"/>
          <p:cNvSpPr txBox="1">
            <a:spLocks/>
          </p:cNvSpPr>
          <p:nvPr/>
        </p:nvSpPr>
        <p:spPr>
          <a:xfrm>
            <a:off x="8433618" y="3407382"/>
            <a:ext cx="2500423" cy="45479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DDAB8"/>
              </a:buClr>
            </a:pPr>
            <a:r>
              <a:rPr kumimoji="1" lang="en-US" altLang="zh-CN" sz="2000" b="0" dirty="0">
                <a:solidFill>
                  <a:schemeClr val="bg1">
                    <a:lumMod val="50000"/>
                  </a:schemeClr>
                </a:solidFill>
                <a:latin typeface="Times New Roman" panose="02020603050405020304" pitchFamily="18" charset="0"/>
                <a:cs typeface="Times New Roman" panose="02020603050405020304" pitchFamily="18" charset="0"/>
              </a:rPr>
              <a:t>recognition error rates</a:t>
            </a:r>
          </a:p>
        </p:txBody>
      </p:sp>
      <p:sp>
        <p:nvSpPr>
          <p:cNvPr id="30" name="右箭头 29"/>
          <p:cNvSpPr/>
          <p:nvPr/>
        </p:nvSpPr>
        <p:spPr>
          <a:xfrm rot="5400000">
            <a:off x="10680266" y="3455165"/>
            <a:ext cx="507549" cy="260605"/>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右箭头 4"/>
          <p:cNvSpPr/>
          <p:nvPr/>
        </p:nvSpPr>
        <p:spPr>
          <a:xfrm flipV="1">
            <a:off x="2794713" y="4299748"/>
            <a:ext cx="1204886" cy="1227430"/>
          </a:xfrm>
          <a:prstGeom prst="bentArrow">
            <a:avLst>
              <a:gd name="adj1" fmla="val 13514"/>
              <a:gd name="adj2" fmla="val 16563"/>
              <a:gd name="adj3" fmla="val 13816"/>
              <a:gd name="adj4" fmla="val 2269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31" name="矩形 30"/>
          <p:cNvSpPr/>
          <p:nvPr/>
        </p:nvSpPr>
        <p:spPr>
          <a:xfrm>
            <a:off x="4540571" y="4913463"/>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1125 ROV images</a:t>
            </a:r>
            <a:endParaRPr lang="zh-CN" altLang="en-US" dirty="0">
              <a:latin typeface="Times New Roman" panose="02020603050405020304" pitchFamily="18" charset="0"/>
              <a:cs typeface="Times New Roman" panose="02020603050405020304" pitchFamily="18" charset="0"/>
            </a:endParaRPr>
          </a:p>
        </p:txBody>
      </p:sp>
      <p:sp>
        <p:nvSpPr>
          <p:cNvPr id="6" name="十字形 5"/>
          <p:cNvSpPr/>
          <p:nvPr/>
        </p:nvSpPr>
        <p:spPr>
          <a:xfrm>
            <a:off x="6345816" y="5095229"/>
            <a:ext cx="437348" cy="448123"/>
          </a:xfrm>
          <a:prstGeom prst="plus">
            <a:avLst>
              <a:gd name="adj" fmla="val 3831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矩形 31"/>
          <p:cNvSpPr/>
          <p:nvPr/>
        </p:nvSpPr>
        <p:spPr>
          <a:xfrm>
            <a:off x="7119205" y="4913462"/>
            <a:ext cx="1469205" cy="811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455 background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5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P spid="14" grpId="0" animBg="1"/>
      <p:bldP spid="15" grpId="0" animBg="1"/>
      <p:bldP spid="16" grpId="0" animBg="1"/>
      <p:bldP spid="17" grpId="0" animBg="1"/>
      <p:bldP spid="18" grpId="0"/>
      <p:bldP spid="19" grpId="0"/>
      <p:bldP spid="20" grpId="0"/>
      <p:bldP spid="28" grpId="0" animBg="1"/>
      <p:bldP spid="29" grpId="0"/>
      <p:bldP spid="30" grpId="0" animBg="1"/>
      <p:bldP spid="5" grpId="0" animBg="1"/>
      <p:bldP spid="31" grpId="0" animBg="1"/>
      <p:bldP spid="6" grpId="0" animBg="1"/>
      <p:bldP spid="32" grpId="0" animBg="1"/>
    </p:bld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4456</TotalTime>
  <Words>1189</Words>
  <Application>Microsoft Office PowerPoint</Application>
  <PresentationFormat>宽屏</PresentationFormat>
  <Paragraphs>157</Paragraphs>
  <Slides>16</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Qixiang Ma</cp:lastModifiedBy>
  <cp:revision>535</cp:revision>
  <dcterms:created xsi:type="dcterms:W3CDTF">2015-08-18T05:03:53Z</dcterms:created>
  <dcterms:modified xsi:type="dcterms:W3CDTF">2018-05-23T09:34:08Z</dcterms:modified>
</cp:coreProperties>
</file>